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265" r:id="rId3"/>
    <p:sldId id="266" r:id="rId4"/>
    <p:sldId id="267" r:id="rId5"/>
    <p:sldId id="26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FC4"/>
    <a:srgbClr val="BE6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564" autoAdjust="0"/>
  </p:normalViewPr>
  <p:slideViewPr>
    <p:cSldViewPr snapToGrid="0">
      <p:cViewPr varScale="1">
        <p:scale>
          <a:sx n="111" d="100"/>
          <a:sy n="111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415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8A0A7D7-F97A-4F40-BD51-ECE7A67365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28FC90-01DF-4437-9DD5-134213F797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91A03-3B1E-40BB-82D9-E7FB74ED31F2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52E51B-C683-46F1-966C-A5BCB9698C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727940-6CE9-4E1C-B6D3-395B1AF81A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749F-8DB9-48F6-B939-0864DCF5ED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394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EFE10-AFF9-4309-9616-AA725EF79D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DD0D5-1F33-4F3E-849E-AAEDD2ED5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36B27-63E8-4BC7-815A-DBD4947248C9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AD586-394A-4D73-A810-AE60D273A7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675421" y="192540"/>
            <a:ext cx="9401783" cy="431087"/>
          </a:xfrm>
          <a:prstGeom prst="roundRect">
            <a:avLst>
              <a:gd name="adj" fmla="val 50000"/>
            </a:avLst>
          </a:prstGeom>
          <a:solidFill>
            <a:srgbClr val="659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结构介绍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031490" y="2485390"/>
            <a:ext cx="1887220" cy="1887220"/>
            <a:chOff x="5802" y="3222"/>
            <a:chExt cx="2972" cy="2972"/>
          </a:xfrm>
        </p:grpSpPr>
        <p:sp>
          <p:nvSpPr>
            <p:cNvPr id="7" name="椭圆 6"/>
            <p:cNvSpPr/>
            <p:nvPr/>
          </p:nvSpPr>
          <p:spPr>
            <a:xfrm>
              <a:off x="5802" y="3222"/>
              <a:ext cx="2973" cy="2973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tes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5" y="3423"/>
              <a:ext cx="2748" cy="2748"/>
            </a:xfrm>
            <a:prstGeom prst="rect">
              <a:avLst/>
            </a:prstGeom>
          </p:spPr>
        </p:pic>
      </p:grpSp>
      <p:cxnSp>
        <p:nvCxnSpPr>
          <p:cNvPr id="9" name="肘形连接符 8"/>
          <p:cNvCxnSpPr/>
          <p:nvPr/>
        </p:nvCxnSpPr>
        <p:spPr>
          <a:xfrm flipV="1">
            <a:off x="4919345" y="2059305"/>
            <a:ext cx="2000250" cy="1376045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  <a:tailEnd type="arrow"/>
          </a:ln>
          <a:effectLst>
            <a:outerShdw dir="5400000" algn="ctr" rotWithShape="0">
              <a:srgbClr val="000000">
                <a:alpha val="10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图: 可选过程 9"/>
          <p:cNvSpPr/>
          <p:nvPr/>
        </p:nvSpPr>
        <p:spPr>
          <a:xfrm>
            <a:off x="6919595" y="1811655"/>
            <a:ext cx="1291590" cy="673735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系统硬件</a:t>
            </a:r>
          </a:p>
        </p:txBody>
      </p:sp>
      <p:sp>
        <p:nvSpPr>
          <p:cNvPr id="11" name="流程图: 可选过程 10"/>
          <p:cNvSpPr/>
          <p:nvPr/>
        </p:nvSpPr>
        <p:spPr>
          <a:xfrm>
            <a:off x="6919595" y="4373245"/>
            <a:ext cx="1291590" cy="673735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系统软件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8765540" y="1621790"/>
            <a:ext cx="1361440" cy="1052830"/>
            <a:chOff x="14302" y="2404"/>
            <a:chExt cx="2144" cy="1658"/>
          </a:xfrm>
        </p:grpSpPr>
        <p:sp>
          <p:nvSpPr>
            <p:cNvPr id="16" name="圆角矩形 15"/>
            <p:cNvSpPr/>
            <p:nvPr/>
          </p:nvSpPr>
          <p:spPr>
            <a:xfrm>
              <a:off x="14302" y="2404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图像采集模块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4302" y="2957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软件处理模块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4302" y="3510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无人飞行模块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765540" y="3309620"/>
            <a:ext cx="1361440" cy="2808605"/>
            <a:chOff x="14380" y="4869"/>
            <a:chExt cx="2144" cy="4423"/>
          </a:xfrm>
        </p:grpSpPr>
        <p:sp>
          <p:nvSpPr>
            <p:cNvPr id="19" name="圆角矩形 18"/>
            <p:cNvSpPr/>
            <p:nvPr/>
          </p:nvSpPr>
          <p:spPr>
            <a:xfrm>
              <a:off x="14380" y="4869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软件初始化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4380" y="7081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检测跟踪融合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4380" y="6528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目标跟踪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4380" y="5975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目标检测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4380" y="5422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图像采集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4380" y="7634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定位计算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4380" y="8187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飞行控制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14380" y="8740"/>
              <a:ext cx="2145" cy="5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业务决策</a:t>
              </a:r>
            </a:p>
          </p:txBody>
        </p:sp>
      </p:grpSp>
      <p:cxnSp>
        <p:nvCxnSpPr>
          <p:cNvPr id="29" name="肘形连接符 28"/>
          <p:cNvCxnSpPr>
            <a:stCxn id="7" idx="6"/>
            <a:endCxn id="11" idx="1"/>
          </p:cNvCxnSpPr>
          <p:nvPr/>
        </p:nvCxnSpPr>
        <p:spPr>
          <a:xfrm>
            <a:off x="4919345" y="3429635"/>
            <a:ext cx="2000250" cy="128079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左大括号 31"/>
          <p:cNvSpPr/>
          <p:nvPr/>
        </p:nvSpPr>
        <p:spPr>
          <a:xfrm>
            <a:off x="8302625" y="1860550"/>
            <a:ext cx="462915" cy="624840"/>
          </a:xfrm>
          <a:prstGeom prst="leftBrac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大括号 32"/>
          <p:cNvSpPr/>
          <p:nvPr/>
        </p:nvSpPr>
        <p:spPr>
          <a:xfrm>
            <a:off x="8302625" y="3546475"/>
            <a:ext cx="462915" cy="2334895"/>
          </a:xfrm>
          <a:prstGeom prst="leftBrac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675421" y="192540"/>
            <a:ext cx="9401783" cy="431087"/>
          </a:xfrm>
          <a:prstGeom prst="roundRect">
            <a:avLst>
              <a:gd name="adj" fmla="val 50000"/>
            </a:avLst>
          </a:prstGeom>
          <a:solidFill>
            <a:srgbClr val="659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结构介绍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74675" y="709930"/>
            <a:ext cx="1171575" cy="1171575"/>
            <a:chOff x="5802" y="3222"/>
            <a:chExt cx="2972" cy="2972"/>
          </a:xfrm>
        </p:grpSpPr>
        <p:sp>
          <p:nvSpPr>
            <p:cNvPr id="7" name="椭圆 6"/>
            <p:cNvSpPr/>
            <p:nvPr/>
          </p:nvSpPr>
          <p:spPr>
            <a:xfrm>
              <a:off x="5802" y="3222"/>
              <a:ext cx="2973" cy="2973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tes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5" y="3423"/>
              <a:ext cx="2748" cy="2748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2259330" y="1099820"/>
            <a:ext cx="2310130" cy="3930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系统硬件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569460" y="1099820"/>
            <a:ext cx="2310130" cy="39306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图像采集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879590" y="1099820"/>
            <a:ext cx="2310130" cy="3930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软件处理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189720" y="1099820"/>
            <a:ext cx="2310130" cy="3930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无人飞行</a:t>
            </a:r>
          </a:p>
        </p:txBody>
      </p:sp>
      <p:pic>
        <p:nvPicPr>
          <p:cNvPr id="12" name="图片 11" descr="test (1)"/>
          <p:cNvPicPr>
            <a:picLocks noChangeAspect="1"/>
          </p:cNvPicPr>
          <p:nvPr/>
        </p:nvPicPr>
        <p:blipFill>
          <a:blip r:embed="rId3"/>
          <a:srcRect l="17818" t="28407" r="66776" b="12228"/>
          <a:stretch>
            <a:fillRect/>
          </a:stretch>
        </p:blipFill>
        <p:spPr>
          <a:xfrm>
            <a:off x="5278755" y="2794000"/>
            <a:ext cx="892175" cy="2318385"/>
          </a:xfrm>
          <a:prstGeom prst="rect">
            <a:avLst/>
          </a:prstGeom>
        </p:spPr>
      </p:pic>
      <p:pic>
        <p:nvPicPr>
          <p:cNvPr id="13" name="图片 12" descr="test (1)"/>
          <p:cNvPicPr>
            <a:picLocks noChangeAspect="1"/>
          </p:cNvPicPr>
          <p:nvPr/>
        </p:nvPicPr>
        <p:blipFill>
          <a:blip r:embed="rId3"/>
          <a:srcRect l="34847" t="19967" r="13073" b="10293"/>
          <a:stretch>
            <a:fillRect/>
          </a:stretch>
        </p:blipFill>
        <p:spPr>
          <a:xfrm>
            <a:off x="6829425" y="2940685"/>
            <a:ext cx="2242185" cy="2025015"/>
          </a:xfrm>
          <a:prstGeom prst="rect">
            <a:avLst/>
          </a:prstGeom>
        </p:spPr>
      </p:pic>
      <p:pic>
        <p:nvPicPr>
          <p:cNvPr id="14" name="图片 13" descr="test (2)"/>
          <p:cNvPicPr>
            <a:picLocks noChangeAspect="1"/>
          </p:cNvPicPr>
          <p:nvPr/>
        </p:nvPicPr>
        <p:blipFill>
          <a:blip r:embed="rId4"/>
          <a:srcRect l="17187" t="11949" r="24147" b="15905"/>
          <a:stretch>
            <a:fillRect/>
          </a:stretch>
        </p:blipFill>
        <p:spPr>
          <a:xfrm>
            <a:off x="9156065" y="2882265"/>
            <a:ext cx="2582545" cy="2140585"/>
          </a:xfrm>
          <a:prstGeom prst="rect">
            <a:avLst/>
          </a:prstGeom>
        </p:spPr>
      </p:pic>
      <p:pic>
        <p:nvPicPr>
          <p:cNvPr id="15" name="图片 14" descr="test (3)"/>
          <p:cNvPicPr>
            <a:picLocks noChangeAspect="1"/>
          </p:cNvPicPr>
          <p:nvPr/>
        </p:nvPicPr>
        <p:blipFill>
          <a:blip r:embed="rId5"/>
          <a:srcRect l="9520" t="7794" b="2770"/>
          <a:stretch>
            <a:fillRect/>
          </a:stretch>
        </p:blipFill>
        <p:spPr>
          <a:xfrm>
            <a:off x="1384300" y="2731135"/>
            <a:ext cx="3667125" cy="244348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102225" y="168084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前端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346950" y="1737360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核心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741535" y="1750695"/>
            <a:ext cx="132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搭载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5289" y="789165"/>
            <a:ext cx="4629150" cy="52533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3"/>
          <p:cNvSpPr/>
          <p:nvPr/>
        </p:nvSpPr>
        <p:spPr>
          <a:xfrm>
            <a:off x="2675421" y="192540"/>
            <a:ext cx="9401783" cy="431087"/>
          </a:xfrm>
          <a:prstGeom prst="roundRect">
            <a:avLst>
              <a:gd name="adj" fmla="val 50000"/>
            </a:avLst>
          </a:prstGeom>
          <a:solidFill>
            <a:srgbClr val="659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结构介绍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74675" y="709930"/>
            <a:ext cx="1171575" cy="1171575"/>
            <a:chOff x="5802" y="3222"/>
            <a:chExt cx="2972" cy="2972"/>
          </a:xfrm>
        </p:grpSpPr>
        <p:sp>
          <p:nvSpPr>
            <p:cNvPr id="7" name="椭圆 6"/>
            <p:cNvSpPr/>
            <p:nvPr/>
          </p:nvSpPr>
          <p:spPr>
            <a:xfrm>
              <a:off x="5802" y="3222"/>
              <a:ext cx="2973" cy="2973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tes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" y="3423"/>
              <a:ext cx="2748" cy="2748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2241550" y="1099185"/>
            <a:ext cx="2310130" cy="39306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系统软件</a:t>
            </a:r>
            <a:endParaRPr lang="en-US" altLang="zh-CN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77759" y="6042520"/>
            <a:ext cx="1565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黑体" panose="02010609060101010101" charset="-122"/>
                <a:ea typeface="黑体" panose="02010609060101010101" charset="-122"/>
              </a:rPr>
              <a:t>主函数流程图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39382C-B9F1-4C24-AA7A-92A292C169A1}"/>
              </a:ext>
            </a:extLst>
          </p:cNvPr>
          <p:cNvSpPr/>
          <p:nvPr/>
        </p:nvSpPr>
        <p:spPr>
          <a:xfrm>
            <a:off x="1430097" y="2162627"/>
            <a:ext cx="3843388" cy="253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本系统的软件框架包含以下模块：软件初始化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模块、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信息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采集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模块、目标检测模块、目标跟踪模块、检测跟踪融合模块、定位计算模块、飞控模块和决策模块。所有软件模块均部署在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NVIDIA- Jetson-TX2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嵌入式平台上。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675421" y="192540"/>
            <a:ext cx="9401783" cy="431087"/>
          </a:xfrm>
          <a:prstGeom prst="roundRect">
            <a:avLst>
              <a:gd name="adj" fmla="val 50000"/>
            </a:avLst>
          </a:prstGeom>
          <a:solidFill>
            <a:srgbClr val="659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功能演示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36919" y="2831245"/>
            <a:ext cx="77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实飞视频</a:t>
            </a:r>
          </a:p>
        </p:txBody>
      </p:sp>
      <p:pic>
        <p:nvPicPr>
          <p:cNvPr id="6" name="D7011DC3BD9B5B70D2F949D6E98ECEEC">
            <a:hlinkClick r:id="" action="ppaction://media"/>
            <a:extLst>
              <a:ext uri="{FF2B5EF4-FFF2-40B4-BE49-F238E27FC236}">
                <a16:creationId xmlns:a16="http://schemas.microsoft.com/office/drawing/2014/main" id="{69A1A2A1-8F0B-482B-A048-D81B6B2C1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948" y="857277"/>
            <a:ext cx="2827337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107</Words>
  <Application>Microsoft Office PowerPoint</Application>
  <PresentationFormat>宽屏</PresentationFormat>
  <Paragraphs>28</Paragraphs>
  <Slides>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黑体</vt:lpstr>
      <vt:lpstr>Arial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625887321@qq.com</dc:creator>
  <cp:lastModifiedBy>何 豐郴tion</cp:lastModifiedBy>
  <cp:revision>21</cp:revision>
  <dcterms:created xsi:type="dcterms:W3CDTF">2021-05-12T08:27:00Z</dcterms:created>
  <dcterms:modified xsi:type="dcterms:W3CDTF">2021-08-19T07:43:22Z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3BD0520625DA432BA3668C74C6AA91A9</vt:lpwstr>
  </property>
  <property fmtid="{D5CDD505-2E9C-101B-9397-08002B2CF9AE}" pid="3" name="KSOProductBuildVer">
    <vt:lpwstr>2052-11.1.0.10359</vt:lpwstr>
  </property>
</Properties>
</file>